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8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9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9" r:id="rId2"/>
    <p:sldId id="288" r:id="rId3"/>
    <p:sldId id="310" r:id="rId4"/>
    <p:sldId id="261" r:id="rId5"/>
    <p:sldId id="311" r:id="rId6"/>
    <p:sldId id="270" r:id="rId7"/>
    <p:sldId id="312" r:id="rId8"/>
    <p:sldId id="272" r:id="rId9"/>
    <p:sldId id="274" r:id="rId10"/>
    <p:sldId id="275" r:id="rId11"/>
    <p:sldId id="276" r:id="rId12"/>
    <p:sldId id="318" r:id="rId13"/>
    <p:sldId id="281" r:id="rId14"/>
    <p:sldId id="282" r:id="rId15"/>
    <p:sldId id="283" r:id="rId16"/>
    <p:sldId id="284" r:id="rId17"/>
    <p:sldId id="262" r:id="rId18"/>
    <p:sldId id="287" r:id="rId19"/>
    <p:sldId id="286" r:id="rId20"/>
    <p:sldId id="267" r:id="rId21"/>
    <p:sldId id="268" r:id="rId22"/>
    <p:sldId id="290" r:id="rId23"/>
    <p:sldId id="302" r:id="rId24"/>
    <p:sldId id="303" r:id="rId25"/>
    <p:sldId id="304" r:id="rId26"/>
    <p:sldId id="291" r:id="rId27"/>
    <p:sldId id="292" r:id="rId28"/>
    <p:sldId id="293" r:id="rId29"/>
    <p:sldId id="294" r:id="rId30"/>
    <p:sldId id="295" r:id="rId31"/>
    <p:sldId id="296" r:id="rId32"/>
    <p:sldId id="313" r:id="rId33"/>
    <p:sldId id="314" r:id="rId34"/>
    <p:sldId id="301" r:id="rId35"/>
    <p:sldId id="297" r:id="rId36"/>
    <p:sldId id="298" r:id="rId37"/>
    <p:sldId id="299" r:id="rId38"/>
    <p:sldId id="300" r:id="rId39"/>
    <p:sldId id="305" r:id="rId40"/>
    <p:sldId id="306" r:id="rId41"/>
    <p:sldId id="307" r:id="rId42"/>
    <p:sldId id="308" r:id="rId43"/>
    <p:sldId id="309" r:id="rId44"/>
    <p:sldId id="323" r:id="rId45"/>
    <p:sldId id="326" r:id="rId46"/>
    <p:sldId id="327" r:id="rId47"/>
    <p:sldId id="328" r:id="rId48"/>
    <p:sldId id="329" r:id="rId49"/>
    <p:sldId id="330" r:id="rId50"/>
    <p:sldId id="315" r:id="rId51"/>
    <p:sldId id="316" r:id="rId52"/>
    <p:sldId id="317" r:id="rId53"/>
    <p:sldId id="319" r:id="rId54"/>
    <p:sldId id="320" r:id="rId55"/>
    <p:sldId id="324" r:id="rId56"/>
    <p:sldId id="325" r:id="rId57"/>
    <p:sldId id="321" r:id="rId58"/>
    <p:sldId id="322" r:id="rId59"/>
    <p:sldId id="277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  <p14:sldId id="288"/>
            <p14:sldId id="310"/>
          </p14:sldIdLst>
        </p14:section>
        <p14:section name="Overview and Objectives" id="{ABA716BF-3A5C-4ADB-94C9-CFEF84EBA240}">
          <p14:sldIdLst>
            <p14:sldId id="261"/>
            <p14:sldId id="311"/>
            <p14:sldId id="270"/>
            <p14:sldId id="312"/>
            <p14:sldId id="272"/>
            <p14:sldId id="274"/>
            <p14:sldId id="275"/>
            <p14:sldId id="276"/>
            <p14:sldId id="318"/>
            <p14:sldId id="281"/>
            <p14:sldId id="282"/>
            <p14:sldId id="283"/>
            <p14:sldId id="284"/>
            <p14:sldId id="262"/>
            <p14:sldId id="287"/>
          </p14:sldIdLst>
        </p14:section>
        <p14:section name="Topic 1" id="{6D9936A3-3945-4757-BC8B-B5C252D8E036}">
          <p14:sldIdLst>
            <p14:sldId id="286"/>
            <p14:sldId id="267"/>
          </p14:sldIdLst>
        </p14:section>
        <p14:section name="Sample Slides for Visuals" id="{BAB3A466-96C9-4230-9978-795378D75699}">
          <p14:sldIdLst>
            <p14:sldId id="268"/>
          </p14:sldIdLst>
        </p14:section>
        <p14:section name="Case Study" id="{8C0305C9-B152-4FBA-A789-FE1976D53990}">
          <p14:sldIdLst/>
        </p14:section>
        <p14:section name="Conclusion and Summary" id="{790CEF5B-569A-4C2F-BED5-750B08C0E5AD}">
          <p14:sldIdLst>
            <p14:sldId id="290"/>
            <p14:sldId id="302"/>
            <p14:sldId id="303"/>
            <p14:sldId id="304"/>
            <p14:sldId id="291"/>
            <p14:sldId id="292"/>
            <p14:sldId id="293"/>
            <p14:sldId id="294"/>
            <p14:sldId id="295"/>
            <p14:sldId id="296"/>
            <p14:sldId id="313"/>
            <p14:sldId id="314"/>
            <p14:sldId id="301"/>
            <p14:sldId id="297"/>
            <p14:sldId id="298"/>
            <p14:sldId id="299"/>
            <p14:sldId id="300"/>
            <p14:sldId id="305"/>
            <p14:sldId id="306"/>
            <p14:sldId id="307"/>
            <p14:sldId id="308"/>
            <p14:sldId id="309"/>
            <p14:sldId id="323"/>
            <p14:sldId id="326"/>
            <p14:sldId id="327"/>
            <p14:sldId id="328"/>
            <p14:sldId id="329"/>
            <p14:sldId id="330"/>
            <p14:sldId id="315"/>
            <p14:sldId id="316"/>
            <p14:sldId id="317"/>
            <p14:sldId id="319"/>
            <p14:sldId id="320"/>
            <p14:sldId id="324"/>
            <p14:sldId id="325"/>
            <p14:sldId id="321"/>
            <p14:sldId id="322"/>
            <p14:sldId id="277"/>
          </p14:sldIdLst>
        </p14:section>
        <p14:section name="Appendix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83977" autoAdjust="0"/>
  </p:normalViewPr>
  <p:slideViewPr>
    <p:cSldViewPr>
      <p:cViewPr varScale="1">
        <p:scale>
          <a:sx n="65" d="100"/>
          <a:sy n="65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4/10/2013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594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4/10/2013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2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 Run a test print to make sure your colors work when printed in pure black and white and </a:t>
            </a:r>
            <a:r>
              <a:rPr lang="en-US" sz="1200" dirty="0" err="1" smtClean="0"/>
              <a:t>grayscale</a:t>
            </a:r>
            <a:r>
              <a:rPr lang="en-US" sz="1200" dirty="0" smtClean="0"/>
              <a:t>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slides using transitions.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dirty="0" smtClean="0"/>
              <a:t>This is another option</a:t>
            </a:r>
            <a:r>
              <a:rPr lang="en-US" sz="1200" baseline="0" dirty="0" smtClean="0"/>
              <a:t> for an Overview slide.</a:t>
            </a:r>
            <a:endParaRPr lang="en-US" sz="1200" dirty="0" smtClean="0"/>
          </a:p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What</a:t>
            </a:r>
            <a:r>
              <a:rPr lang="en-US" b="0" baseline="0" dirty="0" smtClean="0"/>
              <a:t> will the audience be able to do after this training is complete?</a:t>
            </a:r>
            <a:r>
              <a:rPr lang="en-US" dirty="0" smtClean="0"/>
              <a:t> Briefly describe each objective how the audience</a:t>
            </a:r>
            <a:r>
              <a:rPr lang="en-US" baseline="0" dirty="0" smtClean="0"/>
              <a:t> </a:t>
            </a:r>
            <a:r>
              <a:rPr lang="en-US" dirty="0" smtClean="0"/>
              <a:t>will benefit from this</a:t>
            </a:r>
            <a:r>
              <a:rPr lang="en-US" baseline="0" dirty="0" smtClean="0"/>
              <a:t> presentation.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a section header for each of the topics, so there is a clear transition to the audience.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slides to each topic section as necessary, including slides with tables, graphs, and images. </a:t>
            </a:r>
          </a:p>
          <a:p>
            <a:r>
              <a:rPr lang="en-US" dirty="0" smtClean="0"/>
              <a:t>See next section for sample</a:t>
            </a:r>
            <a:r>
              <a:rPr lang="en-US" baseline="0" dirty="0" smtClean="0"/>
              <a:t> </a:t>
            </a:r>
            <a:r>
              <a:rPr lang="en-US" dirty="0" smtClean="0"/>
              <a:t>table,</a:t>
            </a:r>
            <a:r>
              <a:rPr lang="en-US" baseline="0" dirty="0" smtClean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59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Microsoft </a:t>
            </a:r>
            <a:r>
              <a:rPr lang="en-US" b="1" smtClean="0"/>
              <a:t>Engineering Excellence</a:t>
            </a:r>
            <a:endParaRPr lang="en-US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Microsoft Confidential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there is relevant</a:t>
            </a:r>
            <a:r>
              <a:rPr lang="en-US" baseline="0" dirty="0" smtClean="0"/>
              <a:t> video content, such as a case study video, demo of a product, or other training materials, include it in the presentation as well. 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Give a brief overview of the presentation.</a:t>
            </a:r>
            <a:r>
              <a:rPr lang="en-US" baseline="0" dirty="0" smtClean="0"/>
              <a:t> D</a:t>
            </a:r>
            <a:r>
              <a:rPr lang="en-US" dirty="0" smtClean="0"/>
              <a:t>escribe the major focus of the presentation and why it is important.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Introduce each of the major topics.</a:t>
            </a:r>
          </a:p>
          <a:p>
            <a:r>
              <a:rPr lang="en-US" dirty="0" smtClean="0"/>
              <a:t>To provide a road map for the audience, you</a:t>
            </a:r>
            <a:r>
              <a:rPr lang="en-US" baseline="0" dirty="0" smtClean="0"/>
              <a:t> can </a:t>
            </a:r>
            <a:r>
              <a:rPr lang="en-US" dirty="0" smtClean="0"/>
              <a:t>repeat this Overview slide throughout the presentation, highlighting the particular topic you will discuss next.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a case study or</a:t>
            </a:r>
            <a:r>
              <a:rPr lang="en-US" baseline="0" dirty="0" smtClean="0"/>
              <a:t> class simulation to encourage discussion and apply lessons.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outcomes of the case study or class simulation.</a:t>
            </a:r>
          </a:p>
          <a:p>
            <a:r>
              <a:rPr lang="en-US" baseline="0" dirty="0" smtClean="0"/>
              <a:t>Cover best practices.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 presentation content by restating the important points from the lessons.</a:t>
            </a:r>
          </a:p>
          <a:p>
            <a:r>
              <a:rPr lang="en-US" dirty="0" smtClean="0"/>
              <a:t>What do you want the audience to remember when they leave your presentation?</a:t>
            </a:r>
          </a:p>
          <a:p>
            <a:endParaRPr lang="en-US" dirty="0" smtClean="0"/>
          </a:p>
          <a:p>
            <a:r>
              <a:rPr lang="en-US" dirty="0" smtClean="0"/>
              <a:t>Save your presentation to a video for easy distribution (To create a video, click the File tab, and then click Share.  Under File Types, click Create a Video.)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4DBA3F80-A95F-406B-9B9B-A9DA5632BAFD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ABFC-1400-40EA-B0C7-B6635BADAE94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EE4E9-9973-42CE-AC24-88A3AECD75CB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6C0FD01C-0C10-4A51-94C6-1086F28FFEC1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6109-38F1-4B7D-8051-2325EED1FC8B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D7C2-2D5E-4A1D-818A-0D7B302425B9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ED6BA-103C-4E79-9EBE-E382562025C2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8753-5F99-4F2C-9AA2-046F552CEDC9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E2D76-FF12-4FCF-9530-E3F4997CEBF9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9A4C1-3198-48F5-BE98-49E758B853DC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B397-774F-4C56-9702-4526C6480C11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59FA-7280-436C-85F0-8EB744F64049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D7437-FE18-4AF5-A6C0-77D53D416837}" type="datetime1">
              <a:rPr lang="en-US" smtClean="0"/>
              <a:t>4/10/2013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gif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notesSlide" Target="../notesSlides/notesSlide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590800" y="1676400"/>
            <a:ext cx="6180224" cy="1905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SSIS:  Getting the Most Out of SSIS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Bryan Cafferky</a:t>
            </a:r>
          </a:p>
          <a:p>
            <a:r>
              <a:rPr lang="en-US" i="1" dirty="0" smtClean="0">
                <a:latin typeface="+mn-lt"/>
              </a:rPr>
              <a:t>Senior Business Intelligence Engineer</a:t>
            </a:r>
            <a:endParaRPr lang="en-US" i="1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5181600"/>
            <a:ext cx="1237295" cy="1524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Overriding Variables on the Command Line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689587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On the machine you want to run the package on, start the command shell.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80" y="2667000"/>
            <a:ext cx="4371975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/>
              <a:t>Overriding Variables on the Command Line</a:t>
            </a:r>
            <a:endParaRPr lang="en-US" sz="2800" dirty="0" smtClean="0"/>
          </a:p>
        </p:txBody>
      </p:sp>
      <p:sp>
        <p:nvSpPr>
          <p:cNvPr id="618499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62000" y="1596413"/>
            <a:ext cx="8077200" cy="84198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Enter the command as follows – on one line:</a:t>
            </a:r>
          </a:p>
          <a:p>
            <a:pPr marL="0" indent="0">
              <a:buNone/>
              <a:defRPr/>
            </a:pPr>
            <a:endParaRPr lang="en-US" sz="2400" dirty="0" smtClean="0"/>
          </a:p>
          <a:p>
            <a:pPr>
              <a:buFontTx/>
              <a:buNone/>
              <a:defRPr/>
            </a:pPr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343834"/>
            <a:ext cx="839774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dtexec /FILE "\\servername\SSIS\MySSISPackage.dtsx"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/</a:t>
            </a:r>
            <a:r>
              <a:rPr lang="en-US" sz="2000" dirty="0"/>
              <a:t>SET \Package.Variables[User::process_date].Properties[Value];"</a:t>
            </a:r>
            <a:r>
              <a:rPr lang="en-US" sz="2000" dirty="0" smtClean="0"/>
              <a:t>2012-12-17“</a:t>
            </a:r>
          </a:p>
          <a:p>
            <a:r>
              <a:rPr lang="en-US" sz="2000" dirty="0" smtClean="0"/>
              <a:t>   /</a:t>
            </a:r>
            <a:r>
              <a:rPr lang="en-US" sz="2000" dirty="0"/>
              <a:t>CHECKPOINTING OFF /REPORTING V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962400"/>
            <a:ext cx="68936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Replacing:</a:t>
            </a:r>
          </a:p>
          <a:p>
            <a:r>
              <a:rPr lang="en-US" dirty="0" smtClean="0"/>
              <a:t>  Servername with the server you want this to run on.</a:t>
            </a:r>
          </a:p>
          <a:p>
            <a:r>
              <a:rPr lang="en-US" dirty="0" smtClean="0"/>
              <a:t>  MySSISPackage with the name of the package you want to run.</a:t>
            </a:r>
          </a:p>
          <a:p>
            <a:r>
              <a:rPr lang="en-US" dirty="0"/>
              <a:t> </a:t>
            </a:r>
            <a:r>
              <a:rPr lang="en-US" dirty="0" smtClean="0"/>
              <a:t> SSIS with the path to where the package is located.</a:t>
            </a:r>
          </a:p>
          <a:p>
            <a:endParaRPr lang="en-US" dirty="0"/>
          </a:p>
          <a:p>
            <a:r>
              <a:rPr lang="en-US" dirty="0" smtClean="0"/>
              <a:t>Note: process_date is a package variable being set to 2012-12-17 above.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304800"/>
            <a:ext cx="8077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Logging:  Setting up logging on the flying SQL Agent…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830572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76043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152400"/>
            <a:ext cx="6781800" cy="684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4000" dirty="0" smtClean="0"/>
              <a:t>Documenting: Use Annotations</a:t>
            </a:r>
            <a:endParaRPr lang="en-US" sz="4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70178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Callout 2 4"/>
          <p:cNvSpPr/>
          <p:nvPr/>
        </p:nvSpPr>
        <p:spPr>
          <a:xfrm>
            <a:off x="4724400" y="990600"/>
            <a:ext cx="1905000" cy="106680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Header comments help make it clear what the package is for and how it works.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457200" y="5943600"/>
            <a:ext cx="2743200" cy="838200"/>
          </a:xfrm>
          <a:prstGeom prst="borderCallout1">
            <a:avLst>
              <a:gd name="adj1" fmla="val 1203"/>
              <a:gd name="adj2" fmla="val 42071"/>
              <a:gd name="adj3" fmla="val -183436"/>
              <a:gd name="adj4" fmla="val 299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Annotations can provide easy to see markers in the package so you can find what you need quickly</a:t>
            </a:r>
            <a:endParaRPr lang="en-US" sz="1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087940"/>
            <a:ext cx="5206554" cy="38556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sz="7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5000"/>
            <a:ext cx="4020891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228600"/>
            <a:ext cx="6242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Documenting: Names Matter</a:t>
            </a:r>
            <a:endParaRPr lang="en-US" sz="4000" dirty="0"/>
          </a:p>
        </p:txBody>
      </p:sp>
      <p:sp>
        <p:nvSpPr>
          <p:cNvPr id="3" name="Line Callout 3 2"/>
          <p:cNvSpPr/>
          <p:nvPr/>
        </p:nvSpPr>
        <p:spPr>
          <a:xfrm>
            <a:off x="6324600" y="2025770"/>
            <a:ext cx="2057400" cy="140323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52049"/>
              <a:gd name="adj6" fmla="val -30503"/>
              <a:gd name="adj7" fmla="val 55651"/>
              <a:gd name="adj8" fmla="val -603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Meaningful Action Words and Object Names.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172200" y="4733026"/>
            <a:ext cx="2438400" cy="18201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Give all objects distinctive names because SSIS error messages use these names to identity where an error occurred.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38400" y="5719313"/>
            <a:ext cx="2438400" cy="8338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Adopt a standard naming convention and stick to it.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31620" y="228600"/>
            <a:ext cx="7021780" cy="838200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r>
              <a:rPr lang="en-US" sz="4000" dirty="0" smtClean="0"/>
              <a:t>Documenting: Variable Names Matter too 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4038600"/>
            <a:ext cx="7477932" cy="13656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87581" y="3775285"/>
            <a:ext cx="2895600" cy="3390489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1295400"/>
            <a:ext cx="43434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7162800" y="1524000"/>
            <a:ext cx="1600200" cy="251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names that clearly identify what the variable holds.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98923"/>
            <a:ext cx="8534400" cy="140011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3600" dirty="0" smtClean="0"/>
              <a:t>Flexibility and </a:t>
            </a:r>
            <a:r>
              <a:rPr lang="en-US" sz="3600" dirty="0"/>
              <a:t>Extensibility: Use Variables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1219200"/>
            <a:ext cx="636263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Can be assigned to almost any task property.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They can be overridden at Run Time.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Can be set via configuration files.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Use variable expressions to dynamically assign variable values. 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077200" cy="762000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Variables Can be Assigned to Object Properties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32" y="800100"/>
            <a:ext cx="58241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Callout 3 5"/>
          <p:cNvSpPr/>
          <p:nvPr/>
        </p:nvSpPr>
        <p:spPr>
          <a:xfrm>
            <a:off x="6832600" y="1981200"/>
            <a:ext cx="1981200" cy="121920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80556"/>
              <a:gd name="adj6" fmla="val -17522"/>
              <a:gd name="adj7" fmla="val 78935"/>
              <a:gd name="adj8" fmla="val -38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Setting the SQL statement of the Exec SQL task to use a variable.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228600"/>
            <a:ext cx="8077200" cy="6858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Variables Can Be Assigned to Object Properties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524000"/>
            <a:ext cx="3733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74676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Callout 3 7"/>
          <p:cNvSpPr/>
          <p:nvPr/>
        </p:nvSpPr>
        <p:spPr>
          <a:xfrm>
            <a:off x="6637867" y="5410200"/>
            <a:ext cx="1828800" cy="1093013"/>
          </a:xfrm>
          <a:prstGeom prst="borderCallout3">
            <a:avLst>
              <a:gd name="adj1" fmla="val 50509"/>
              <a:gd name="adj2" fmla="val 100000"/>
              <a:gd name="adj3" fmla="val 6356"/>
              <a:gd name="adj4" fmla="val 114814"/>
              <a:gd name="adj5" fmla="val -168792"/>
              <a:gd name="adj6" fmla="val 117129"/>
              <a:gd name="adj7" fmla="val -199208"/>
              <a:gd name="adj8" fmla="val 620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Variables can be assigned as the SQL for a data source.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New Work</a:t>
            </a:r>
            <a:endParaRPr lang="en-US" sz="5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229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7800" y="672068"/>
            <a:ext cx="671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Power of Variables: Using Variable Expressions…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685800"/>
            <a:ext cx="4343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Use SSIS?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6824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7616952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Flexibility: Using Variable Expressions to Layer Variables</a:t>
            </a:r>
            <a:endParaRPr lang="en-US" sz="2400" dirty="0"/>
          </a:p>
        </p:txBody>
      </p:sp>
      <p:sp>
        <p:nvSpPr>
          <p:cNvPr id="6" name="5-Point Star 5"/>
          <p:cNvSpPr/>
          <p:nvPr/>
        </p:nvSpPr>
        <p:spPr>
          <a:xfrm>
            <a:off x="4953000" y="2286000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95400"/>
            <a:ext cx="5505450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ine Callout 3 9"/>
          <p:cNvSpPr/>
          <p:nvPr/>
        </p:nvSpPr>
        <p:spPr>
          <a:xfrm>
            <a:off x="7315200" y="3839632"/>
            <a:ext cx="1143000" cy="656167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22222"/>
              <a:gd name="adj6" fmla="val -35186"/>
              <a:gd name="adj7" fmla="val 90731"/>
              <a:gd name="adj8" fmla="val -3638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other variables.</a:t>
            </a:r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6324600" y="1583267"/>
            <a:ext cx="2133600" cy="53340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built in functions.</a:t>
            </a:r>
            <a:endParaRPr lang="en-US" dirty="0"/>
          </a:p>
        </p:txBody>
      </p:sp>
      <p:sp>
        <p:nvSpPr>
          <p:cNvPr id="12" name="Line Callout 2 11"/>
          <p:cNvSpPr/>
          <p:nvPr/>
        </p:nvSpPr>
        <p:spPr>
          <a:xfrm>
            <a:off x="2971800" y="6224058"/>
            <a:ext cx="3124200" cy="45720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80091"/>
              <a:gd name="adj6" fmla="val -103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delimiters – need two.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80772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Flexibility: Using Complex Variable Expressions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40933"/>
            <a:ext cx="7029450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Flexibility: The Script Task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862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4315026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1609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Changing the Default Script Language 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828800"/>
            <a:ext cx="2843212" cy="2631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8473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Changing the Default Script Language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5600" y="64008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210425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1506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Script Task: Setting the Language for a Specific Script Task or Component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37338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43000"/>
            <a:ext cx="5105400" cy="434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5603741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You can set the language for a specific script task or component by changing the task or component’s Language Property but you can only  change that property when you first create the task or component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98152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Task: Passing Variables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05000"/>
            <a:ext cx="6553200" cy="347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2694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Task: Edit Script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00200"/>
            <a:ext cx="5503340" cy="46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98958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Task:  The Script Editor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792278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6110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Script Task: Coding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14462"/>
            <a:ext cx="7639050" cy="422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9792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685800"/>
            <a:ext cx="4343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Use SSIS?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2057400"/>
            <a:ext cx="4310667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Can access data sources across servers.</a:t>
            </a:r>
          </a:p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Can access virtually any type of data.</a:t>
            </a:r>
          </a:p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Built in easy to use multi-threading.</a:t>
            </a:r>
          </a:p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It’s performs well.</a:t>
            </a:r>
          </a:p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It is very flexible.</a:t>
            </a:r>
          </a:p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It’s well supported.</a:t>
            </a:r>
          </a:p>
          <a:p>
            <a:pPr marL="45720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Fast development – designed for ETL.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137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Script Task: The Header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1638300"/>
            <a:ext cx="7573895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Callout 2 5"/>
          <p:cNvSpPr/>
          <p:nvPr/>
        </p:nvSpPr>
        <p:spPr>
          <a:xfrm>
            <a:off x="5943600" y="2357967"/>
            <a:ext cx="2705100" cy="11430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3611"/>
              <a:gd name="adj6" fmla="val -110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Imports set references to Windows DLLs you want to use. You need to add to these for additional functionality.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582650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Script Task: Adding References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43000"/>
            <a:ext cx="4191000" cy="545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Callout 2 5"/>
          <p:cNvSpPr/>
          <p:nvPr/>
        </p:nvSpPr>
        <p:spPr>
          <a:xfrm>
            <a:off x="5410200" y="1295400"/>
            <a:ext cx="2819400" cy="45720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added reference.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706533" y="5791200"/>
            <a:ext cx="2476500" cy="609600"/>
          </a:xfrm>
          <a:prstGeom prst="borderCallout1">
            <a:avLst>
              <a:gd name="adj1" fmla="val 18750"/>
              <a:gd name="adj2" fmla="val -8333"/>
              <a:gd name="adj3" fmla="val 111111"/>
              <a:gd name="adj4" fmla="val -55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a function from the added reference.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8303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95400"/>
            <a:ext cx="4191000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Script Task: Adding New External References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Line Callout 2 5"/>
          <p:cNvSpPr/>
          <p:nvPr/>
        </p:nvSpPr>
        <p:spPr>
          <a:xfrm>
            <a:off x="6146800" y="3124200"/>
            <a:ext cx="2819400" cy="45720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Adding External Libraries.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57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Script Task: Adding New External References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1485900"/>
            <a:ext cx="45910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6426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Script Task: Demo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9360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Script Component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031635" cy="477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6924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Script Component: Editing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0"/>
            <a:ext cx="5057775" cy="4369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4609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5467"/>
            <a:ext cx="8077200" cy="85513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Script Component: Editing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14600" y="6441964"/>
            <a:ext cx="42672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199"/>
            <a:ext cx="6705600" cy="550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1432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Script Component: Demo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0404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07900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Script Component: Input File Definition – 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665591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Critical Considerations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Ease of Maintenance</a:t>
            </a:r>
          </a:p>
          <a:p>
            <a:pPr lvl="1"/>
            <a:r>
              <a:rPr lang="en-US" sz="2000" dirty="0" smtClean="0"/>
              <a:t>Configuration</a:t>
            </a:r>
          </a:p>
          <a:p>
            <a:pPr lvl="1"/>
            <a:r>
              <a:rPr lang="en-US" sz="2000" dirty="0" smtClean="0"/>
              <a:t>Documenting</a:t>
            </a:r>
          </a:p>
          <a:p>
            <a:pPr lvl="1"/>
            <a:r>
              <a:rPr lang="en-US" sz="2000" dirty="0" smtClean="0"/>
              <a:t>Logging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dirty="0" smtClean="0"/>
              <a:t>Flexibility</a:t>
            </a:r>
          </a:p>
          <a:p>
            <a:pPr lvl="1"/>
            <a:r>
              <a:rPr lang="en-US" sz="2000" dirty="0" smtClean="0"/>
              <a:t>Variables and Properties</a:t>
            </a:r>
          </a:p>
          <a:p>
            <a:pPr lvl="1"/>
            <a:r>
              <a:rPr lang="en-US" sz="2000" dirty="0"/>
              <a:t>The Script Task and Script </a:t>
            </a:r>
            <a:r>
              <a:rPr lang="en-US" sz="2000" dirty="0" smtClean="0"/>
              <a:t>Component</a:t>
            </a:r>
          </a:p>
          <a:p>
            <a:pPr lvl="1"/>
            <a:r>
              <a:rPr lang="en-US" sz="2000" dirty="0" smtClean="0"/>
              <a:t>Useful Design Patterns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dirty="0" smtClean="0"/>
              <a:t>Overcoming SSIS Limitations</a:t>
            </a:r>
          </a:p>
          <a:p>
            <a:pPr lvl="1"/>
            <a:r>
              <a:rPr lang="en-US" sz="2000" dirty="0" smtClean="0"/>
              <a:t>Using T-SQL</a:t>
            </a:r>
          </a:p>
          <a:p>
            <a:pPr lvl="1"/>
            <a:r>
              <a:rPr lang="en-US" sz="2000" dirty="0" smtClean="0"/>
              <a:t>Gotchas to Watch Out For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Script Component: Input File Definition – 2</a:t>
            </a:r>
            <a:endParaRPr lang="en-US" sz="3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14399"/>
            <a:ext cx="5715000" cy="515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2872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Script Component: Source </a:t>
            </a:r>
            <a:endParaRPr lang="en-US" sz="36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23" y="990600"/>
            <a:ext cx="8256544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8189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0800" y="6324600"/>
            <a:ext cx="44196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Script Component: Getting to the Script</a:t>
            </a:r>
            <a:endParaRPr lang="en-US" sz="3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3032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81200"/>
            <a:ext cx="4745736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0118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914400"/>
            <a:ext cx="803148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Script Component: The Script Editor IDE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65704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914400"/>
            <a:ext cx="803148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Script Component: The Script Editor IDE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0938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Excel as an OLEDB Source - 1</a:t>
            </a:r>
            <a:endParaRPr lang="en-US" sz="3600" dirty="0"/>
          </a:p>
        </p:txBody>
      </p:sp>
      <p:pic>
        <p:nvPicPr>
          <p:cNvPr id="1026" name="Picture 2" descr="E:\BIDN1\Excel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211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Excel as an OLEDB Source - 2</a:t>
            </a:r>
            <a:endParaRPr lang="en-US" sz="3600" dirty="0"/>
          </a:p>
        </p:txBody>
      </p:sp>
      <p:pic>
        <p:nvPicPr>
          <p:cNvPr id="2050" name="Picture 2" descr="E:\BIDN1\excel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56269"/>
            <a:ext cx="6858000" cy="584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17850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Excel as an OLEDB Source - 3</a:t>
            </a:r>
            <a:endParaRPr lang="en-US" sz="3600" dirty="0"/>
          </a:p>
        </p:txBody>
      </p:sp>
      <p:pic>
        <p:nvPicPr>
          <p:cNvPr id="3074" name="Picture 2" descr="E:\BIDN1\excel_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6539939" cy="565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3297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Excel as an OLEDB Source - 4</a:t>
            </a:r>
            <a:endParaRPr lang="en-US" sz="3600" dirty="0"/>
          </a:p>
        </p:txBody>
      </p:sp>
      <p:pic>
        <p:nvPicPr>
          <p:cNvPr id="4098" name="Picture 2" descr="E:\BIDN1\excel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6248400" cy="539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72918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24600"/>
            <a:ext cx="3962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Excel as an OLEDB Source - 4</a:t>
            </a:r>
            <a:endParaRPr lang="en-US" sz="3600" dirty="0"/>
          </a:p>
        </p:txBody>
      </p:sp>
      <p:pic>
        <p:nvPicPr>
          <p:cNvPr id="5122" name="Picture 2" descr="E:\BIDN1\excel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89" y="990600"/>
            <a:ext cx="8281711" cy="542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8603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371600"/>
            <a:ext cx="8077200" cy="4297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External Configuration File</a:t>
            </a:r>
          </a:p>
          <a:p>
            <a:pPr lvl="1"/>
            <a:r>
              <a:rPr lang="en-US" sz="2000" dirty="0" smtClean="0"/>
              <a:t>XML File that stores package parameters that can change </a:t>
            </a:r>
          </a:p>
          <a:p>
            <a:pPr lvl="1"/>
            <a:r>
              <a:rPr lang="en-US" sz="2000" dirty="0" smtClean="0"/>
              <a:t>Indirect – file name set via environment variable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dirty="0" smtClean="0"/>
              <a:t>SQL Server Configuration Table</a:t>
            </a:r>
          </a:p>
          <a:p>
            <a:pPr lvl="1"/>
            <a:r>
              <a:rPr lang="en-US" sz="2000" dirty="0" smtClean="0"/>
              <a:t>A SQL Server Table that stores </a:t>
            </a:r>
            <a:r>
              <a:rPr lang="en-US" sz="2000" dirty="0"/>
              <a:t>the package parameters that can change </a:t>
            </a:r>
            <a:endParaRPr lang="en-US" sz="2000" dirty="0" smtClean="0"/>
          </a:p>
          <a:p>
            <a:pPr lvl="1"/>
            <a:r>
              <a:rPr lang="en-US" sz="2000" dirty="0" smtClean="0"/>
              <a:t>Useful when there are many different environments.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dirty="0" smtClean="0"/>
              <a:t>Can override in SQL Agent</a:t>
            </a:r>
          </a:p>
          <a:p>
            <a:endParaRPr lang="en-US" dirty="0"/>
          </a:p>
          <a:p>
            <a:r>
              <a:rPr lang="en-US" dirty="0" smtClean="0"/>
              <a:t>Can Set on the Command Line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15511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62200" y="6324600"/>
            <a:ext cx="37338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Gottcha’s: 32 or 64 Bit Mode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43712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39816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14600" y="6248400"/>
            <a:ext cx="4343400" cy="365125"/>
          </a:xfrm>
        </p:spPr>
        <p:txBody>
          <a:bodyPr/>
          <a:lstStyle/>
          <a:p>
            <a:r>
              <a:rPr lang="en-US" dirty="0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Gottcha’s: 32 or 64 Bit Mode</a:t>
            </a:r>
            <a:endParaRPr lang="en-US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066800"/>
            <a:ext cx="668655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6400800" y="2057400"/>
            <a:ext cx="2209800" cy="914400"/>
          </a:xfrm>
          <a:prstGeom prst="borderCallout1">
            <a:avLst>
              <a:gd name="adj1" fmla="val 18750"/>
              <a:gd name="adj2" fmla="val -8333"/>
              <a:gd name="adj3" fmla="val 53846"/>
              <a:gd name="adj4" fmla="val -395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 cause errors with 32 bit drivers such as MySQL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0453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7092129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Gottcha’s: 32 or 64 Bit Mode in SQL Agent</a:t>
            </a:r>
            <a:endParaRPr lang="en-US" sz="3600" dirty="0"/>
          </a:p>
        </p:txBody>
      </p:sp>
      <p:sp>
        <p:nvSpPr>
          <p:cNvPr id="2" name="Line Callout 1 1"/>
          <p:cNvSpPr/>
          <p:nvPr/>
        </p:nvSpPr>
        <p:spPr>
          <a:xfrm>
            <a:off x="4572000" y="4023946"/>
            <a:ext cx="2209800" cy="914400"/>
          </a:xfrm>
          <a:prstGeom prst="borderCallout1">
            <a:avLst>
              <a:gd name="adj1" fmla="val 18750"/>
              <a:gd name="adj2" fmla="val -8333"/>
              <a:gd name="adj3" fmla="val 53846"/>
              <a:gd name="adj4" fmla="val -395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 cause errors with 64 bit drivers such as Excel.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6621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Gottcha’s: Change in Source Table</a:t>
            </a:r>
            <a:endParaRPr lang="en-US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38200"/>
            <a:ext cx="2810805" cy="240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040730"/>
            <a:ext cx="4709320" cy="419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38600" y="1143000"/>
            <a:ext cx="4739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From the Data Source, access the Advanced Editor and you can</a:t>
            </a:r>
          </a:p>
          <a:p>
            <a:r>
              <a:rPr lang="en-US" sz="1400" i="1" dirty="0" smtClean="0"/>
              <a:t>modify the input and output column definitions.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51291216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Overcoming SSIS Limitations: Using T-SQL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7620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Embedded code or calling stored procedures?</a:t>
            </a:r>
            <a:endParaRPr lang="en-US" sz="1400" i="1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5545821" cy="464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7315200" y="3009899"/>
            <a:ext cx="1066800" cy="1371600"/>
          </a:xfrm>
          <a:prstGeom prst="borderCallout1">
            <a:avLst>
              <a:gd name="adj1" fmla="val 18750"/>
              <a:gd name="adj2" fmla="val -8333"/>
              <a:gd name="adj3" fmla="val 106731"/>
              <a:gd name="adj4" fmla="val -894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SQL Coded into the task.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7768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64443"/>
            <a:ext cx="5732726" cy="486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Overcoming SSIS Limitations: Using T-SQL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7620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Embedded code or calling stored procedures?</a:t>
            </a:r>
            <a:endParaRPr lang="en-US" sz="1400" i="1" dirty="0"/>
          </a:p>
        </p:txBody>
      </p:sp>
      <p:sp>
        <p:nvSpPr>
          <p:cNvPr id="2" name="Line Callout 1 1"/>
          <p:cNvSpPr/>
          <p:nvPr/>
        </p:nvSpPr>
        <p:spPr>
          <a:xfrm>
            <a:off x="7315200" y="3009899"/>
            <a:ext cx="1371600" cy="1371600"/>
          </a:xfrm>
          <a:prstGeom prst="borderCallout1">
            <a:avLst>
              <a:gd name="adj1" fmla="val 18750"/>
              <a:gd name="adj2" fmla="val -8333"/>
              <a:gd name="adj3" fmla="val 72116"/>
              <a:gd name="adj4" fmla="val -113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Calling a Stored Procedure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044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Overcoming SSIS Limitations: Using T-SQL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762000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Embedded code or calling stored procedures?</a:t>
            </a:r>
            <a:endParaRPr lang="en-US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71051" y="1340786"/>
            <a:ext cx="781149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Hard Coded SQL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Pros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Easier/faster to develop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Can see the code from within the package.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/>
              <a:t>Automatically available when you point to a different database.</a:t>
            </a:r>
          </a:p>
          <a:p>
            <a:pPr marL="800100" lvl="2" indent="-280988">
              <a:buFont typeface="Arial" pitchFamily="34" charset="0"/>
              <a:buChar char="•"/>
            </a:pPr>
            <a:r>
              <a:rPr lang="en-US" dirty="0" smtClean="0"/>
              <a:t>Cons</a:t>
            </a:r>
          </a:p>
          <a:p>
            <a:pPr marL="1257300" lvl="3" indent="-280988">
              <a:buFont typeface="Arial" pitchFamily="34" charset="0"/>
              <a:buChar char="•"/>
            </a:pPr>
            <a:r>
              <a:rPr lang="en-US" dirty="0" smtClean="0"/>
              <a:t>You must checkout, edit and re-deploy the package on any change.</a:t>
            </a:r>
          </a:p>
          <a:p>
            <a:pPr marL="1257300" lvl="3" indent="-280988">
              <a:buFont typeface="Arial" pitchFamily="34" charset="0"/>
              <a:buChar char="•"/>
            </a:pPr>
            <a:r>
              <a:rPr lang="en-US" dirty="0" smtClean="0"/>
              <a:t>If the SSIS packages are loaded into the database, it’s not as easy to </a:t>
            </a:r>
          </a:p>
          <a:p>
            <a:pPr marL="976312" lvl="3"/>
            <a:r>
              <a:rPr lang="en-US" dirty="0"/>
              <a:t> </a:t>
            </a:r>
            <a:r>
              <a:rPr lang="en-US" dirty="0" smtClean="0"/>
              <a:t>     get to the actual SQL code nor deploy.</a:t>
            </a:r>
          </a:p>
          <a:p>
            <a:pPr marL="1262062" lvl="3" indent="-285750">
              <a:buFont typeface="Arial" pitchFamily="34" charset="0"/>
              <a:buChar char="•"/>
            </a:pPr>
            <a:r>
              <a:rPr lang="en-US" dirty="0" smtClean="0"/>
              <a:t>Stored procedures are reusable.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60187" y="4800600"/>
            <a:ext cx="663322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In my experience, the security and deployment process impact this decision.  In one </a:t>
            </a:r>
          </a:p>
          <a:p>
            <a:r>
              <a:rPr lang="en-US" sz="1400" i="1" dirty="0" smtClean="0"/>
              <a:t>Company, that had more controls on packages and loaded them into the SQL Server </a:t>
            </a:r>
          </a:p>
          <a:p>
            <a:r>
              <a:rPr lang="en-US" sz="1400" i="1" dirty="0" smtClean="0"/>
              <a:t>Database, I preferred stored procedures.  In another company, where I had direct control </a:t>
            </a:r>
          </a:p>
          <a:p>
            <a:r>
              <a:rPr lang="en-US" sz="1400" i="1" dirty="0" smtClean="0"/>
              <a:t>the databases and we ran packages from the file system, I tend to write the SQL into</a:t>
            </a:r>
          </a:p>
          <a:p>
            <a:r>
              <a:rPr lang="en-US" sz="1400" i="1" dirty="0" smtClean="0"/>
              <a:t>The task.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9415624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Gottcha’s: Pinning the Toolbox and Variables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762000"/>
            <a:ext cx="815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 To Doc: Drag the highlighted box to the arrow that points to the place you want to anchor the toolbox .</a:t>
            </a:r>
            <a:endParaRPr lang="en-US" sz="14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34208"/>
            <a:ext cx="7642894" cy="503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8705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248400"/>
            <a:ext cx="3810000" cy="365125"/>
          </a:xfrm>
        </p:spPr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5685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Gottcha’s: Getting the Variables Window Back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762000"/>
            <a:ext cx="815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 From the Control Flow, make sure nothing is selected and click on the SSIS Menu Bar menu.</a:t>
            </a:r>
            <a:endParaRPr lang="en-US" sz="1400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239000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0478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Questions?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59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841249" y="304800"/>
            <a:ext cx="7921752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External Configuration Files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914400" y="1524000"/>
            <a:ext cx="7315200" cy="4149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Advantages</a:t>
            </a:r>
          </a:p>
          <a:p>
            <a:r>
              <a:rPr lang="en-US" dirty="0" smtClean="0"/>
              <a:t>Easy to use and understand.</a:t>
            </a:r>
          </a:p>
          <a:p>
            <a:r>
              <a:rPr lang="en-US" dirty="0" smtClean="0"/>
              <a:t>Provides flexibility.</a:t>
            </a:r>
          </a:p>
          <a:p>
            <a:pPr marL="0" indent="0">
              <a:buNone/>
            </a:pPr>
            <a:r>
              <a:rPr lang="en-US" dirty="0" smtClean="0"/>
              <a:t>Disadvantages:</a:t>
            </a:r>
          </a:p>
          <a:p>
            <a:r>
              <a:rPr lang="en-US" dirty="0" smtClean="0"/>
              <a:t>Not well suited to running in many different environments.</a:t>
            </a:r>
          </a:p>
          <a:p>
            <a:r>
              <a:rPr lang="en-US" dirty="0" smtClean="0"/>
              <a:t>Relies on external file storage and security.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Configuration:  Overriding the Config File in SQL Agent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7338276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52979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67818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Configuration via Environment Variables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1" y="1447800"/>
            <a:ext cx="784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Advantages: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Flexibility to change easily via environment variable value.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Disadvantages: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Very non intuitive.  Not easy for developers to determine what the actual config settings will be.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Each machine that runs the package will need to have the </a:t>
            </a:r>
            <a:r>
              <a:rPr lang="en-US" dirty="0" err="1" smtClean="0"/>
              <a:t>env</a:t>
            </a:r>
            <a:r>
              <a:rPr lang="en-US" dirty="0" smtClean="0"/>
              <a:t> variables defined.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04800"/>
            <a:ext cx="42672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Configuration via SQL Table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524000"/>
            <a:ext cx="7239000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Advantages</a:t>
            </a:r>
          </a:p>
          <a:p>
            <a:r>
              <a:rPr lang="en-US" sz="2000" dirty="0" smtClean="0"/>
              <a:t>Each database can have its own configuration settings.</a:t>
            </a:r>
          </a:p>
          <a:p>
            <a:r>
              <a:rPr lang="en-US" sz="2000" dirty="0" smtClean="0"/>
              <a:t>Little risk of getting the wrong settings on a run.</a:t>
            </a:r>
          </a:p>
          <a:p>
            <a:r>
              <a:rPr lang="en-US" sz="2000" dirty="0" smtClean="0"/>
              <a:t>Easy to use.</a:t>
            </a:r>
          </a:p>
          <a:p>
            <a:r>
              <a:rPr lang="en-US" sz="2000" dirty="0" smtClean="0"/>
              <a:t>Keeps it all in the hands of the DBAs.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Disadvantages</a:t>
            </a:r>
          </a:p>
          <a:p>
            <a:r>
              <a:rPr lang="en-US" sz="2000" dirty="0" smtClean="0"/>
              <a:t>A bit more complex than just using a configuration file.</a:t>
            </a:r>
          </a:p>
          <a:p>
            <a:r>
              <a:rPr lang="en-US" sz="2000" dirty="0" smtClean="0"/>
              <a:t>Still need a configuration entry to get connect you to the database, 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 SQL: Getting the Most Out of SSIS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9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JFhM9s1uk4SUavhm7qd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RE8H4Cw6MhrnQZNFfxntk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C7AXHsIfcZM0GIL5sI0jk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DdiYQyEGY8EmMcNZ3vZ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3DFAl6DuE5xCL7XTKq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PQogmzKvTp1YV9ymQ2Z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8Cm1higbyIl35Abad2Rjv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uPQogmzKvTp1YV9ymQ2Z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2450</Words>
  <Application>Microsoft Office PowerPoint</Application>
  <PresentationFormat>On-screen Show (4:3)</PresentationFormat>
  <Paragraphs>360</Paragraphs>
  <Slides>59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Training</vt:lpstr>
      <vt:lpstr>Power SSIS:  Getting the Most Out of SSIS Development</vt:lpstr>
      <vt:lpstr>Why Use SSIS?</vt:lpstr>
      <vt:lpstr>Why Use SSIS?</vt:lpstr>
      <vt:lpstr>Critical Considerations</vt:lpstr>
      <vt:lpstr>Configuration</vt:lpstr>
      <vt:lpstr>External Configuration Files</vt:lpstr>
      <vt:lpstr>Configuration:  Overriding the Config File in SQL Agent</vt:lpstr>
      <vt:lpstr>Configuration via Environment Variables</vt:lpstr>
      <vt:lpstr>Configuration via SQL Table</vt:lpstr>
      <vt:lpstr>Overriding Variables on the Command Line</vt:lpstr>
      <vt:lpstr>Overriding Variables on the Command Line</vt:lpstr>
      <vt:lpstr>Logging:  Setting up logging on the flying SQL Agent…</vt:lpstr>
      <vt:lpstr>PowerPoint Presentation</vt:lpstr>
      <vt:lpstr>PowerPoint Presentation</vt:lpstr>
      <vt:lpstr>PowerPoint Presentation</vt:lpstr>
      <vt:lpstr>PowerPoint Presentation</vt:lpstr>
      <vt:lpstr>Variables Can be Assigned to Object Properties</vt:lpstr>
      <vt:lpstr>Variables Can Be Assigned to Object Properties</vt:lpstr>
      <vt:lpstr>New Work</vt:lpstr>
      <vt:lpstr>Flexibility: Using Variable Expressions to Layer Variables</vt:lpstr>
      <vt:lpstr>Flexibility: Using Complex Variable Expressions</vt:lpstr>
      <vt:lpstr>Flexibility: The Script Task</vt:lpstr>
      <vt:lpstr>Changing the Default Script Language </vt:lpstr>
      <vt:lpstr>Changing the Default Script Language </vt:lpstr>
      <vt:lpstr>Script Task: Setting the Language for a Specific Script Task or Component</vt:lpstr>
      <vt:lpstr>Script Task: Passing Variables</vt:lpstr>
      <vt:lpstr>Script Task: Edit Script</vt:lpstr>
      <vt:lpstr>Script Task:  The Script Editor</vt:lpstr>
      <vt:lpstr>The Script Task: Coding</vt:lpstr>
      <vt:lpstr>The Script Task: The Header</vt:lpstr>
      <vt:lpstr>The Script Task: Adding References</vt:lpstr>
      <vt:lpstr>The Script Task: Adding New External References</vt:lpstr>
      <vt:lpstr>The Script Task: Adding New External References</vt:lpstr>
      <vt:lpstr>The Script Task: Demo</vt:lpstr>
      <vt:lpstr>The Script Component</vt:lpstr>
      <vt:lpstr>The Script Component: Editing</vt:lpstr>
      <vt:lpstr>The Script Component: Editing</vt:lpstr>
      <vt:lpstr>The Script Component: Demo</vt:lpstr>
      <vt:lpstr>Script Component: Input File Definition – 1</vt:lpstr>
      <vt:lpstr>Script Component: Input File Definition – 2</vt:lpstr>
      <vt:lpstr>Script Component: Source </vt:lpstr>
      <vt:lpstr>Script Component: Getting to the Script</vt:lpstr>
      <vt:lpstr>Script Component: The Script Editor IDE</vt:lpstr>
      <vt:lpstr>Script Component: The Script Editor IDE</vt:lpstr>
      <vt:lpstr>Excel as an OLEDB Source - 1</vt:lpstr>
      <vt:lpstr>Excel as an OLEDB Source - 2</vt:lpstr>
      <vt:lpstr>Excel as an OLEDB Source - 3</vt:lpstr>
      <vt:lpstr>Excel as an OLEDB Source - 4</vt:lpstr>
      <vt:lpstr>Excel as an OLEDB Source - 4</vt:lpstr>
      <vt:lpstr>Gottcha’s: 32 or 64 Bit Mode</vt:lpstr>
      <vt:lpstr>Gottcha’s: 32 or 64 Bit Mode</vt:lpstr>
      <vt:lpstr>Gottcha’s: 32 or 64 Bit Mode in SQL Agent</vt:lpstr>
      <vt:lpstr>Gottcha’s: Change in Source Table</vt:lpstr>
      <vt:lpstr>Overcoming SSIS Limitations: Using T-SQL</vt:lpstr>
      <vt:lpstr>Overcoming SSIS Limitations: Using T-SQL</vt:lpstr>
      <vt:lpstr>Overcoming SSIS Limitations: Using T-SQL</vt:lpstr>
      <vt:lpstr>Gottcha’s: Pinning the Toolbox and Variables</vt:lpstr>
      <vt:lpstr>Gottcha’s: Getting the Variables Window Back</vt:lpstr>
      <vt:lpstr>Questions?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2012-12-19T12:33:13Z</dcterms:created>
  <dcterms:modified xsi:type="dcterms:W3CDTF">2013-04-10T14:12:12Z</dcterms:modified>
</cp:coreProperties>
</file>